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0" r:id="rId2"/>
    <p:sldId id="380" r:id="rId3"/>
    <p:sldId id="381" r:id="rId4"/>
  </p:sldIdLst>
  <p:sldSz cx="12192000" cy="6858000"/>
  <p:notesSz cx="6858000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nardo Patta Schettini - SPREV" initials="BPS-S" lastIdx="1" clrIdx="0">
    <p:extLst>
      <p:ext uri="{19B8F6BF-5375-455C-9EA6-DF929625EA0E}">
        <p15:presenceInfo xmlns:p15="http://schemas.microsoft.com/office/powerpoint/2012/main" userId="S-1-5-21-1697374388-3250189584-3178474174-319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8000"/>
    <a:srgbClr val="FF6600"/>
    <a:srgbClr val="DDA819"/>
    <a:srgbClr val="FFD13F"/>
    <a:srgbClr val="93C900"/>
    <a:srgbClr val="009674"/>
    <a:srgbClr val="008CC9"/>
    <a:srgbClr val="C14779"/>
    <a:srgbClr val="B66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28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72683-BB6C-40E3-AF31-5C08855255DC}" type="datetimeFigureOut">
              <a:rPr lang="pt-BR" smtClean="0"/>
              <a:t>26/11/2020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9377317"/>
            <a:ext cx="2971800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788DB-C15A-46D6-9E55-5C7F99CA995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8042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479BA-6AA5-43D2-B090-CDAE88B4DB65}" type="datetimeFigureOut">
              <a:rPr lang="pt-BR" smtClean="0"/>
              <a:t>26/11/2020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68313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751388"/>
            <a:ext cx="5486400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9377363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965B5-E836-4CDD-AF03-70C1D4D41539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861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1" y="1353162"/>
            <a:ext cx="7768492" cy="23435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dirty="0"/>
              <a:t>Click to edit Master title style</a:t>
            </a:r>
            <a:endParaRPr lang="en-US" dirty="0"/>
          </a:p>
        </p:txBody>
      </p:sp>
      <p:cxnSp>
        <p:nvCxnSpPr>
          <p:cNvPr id="8" name="Straight Connector 3"/>
          <p:cNvCxnSpPr/>
          <p:nvPr userDrawn="1"/>
        </p:nvCxnSpPr>
        <p:spPr>
          <a:xfrm>
            <a:off x="609601" y="3819773"/>
            <a:ext cx="7768492" cy="0"/>
          </a:xfrm>
          <a:prstGeom prst="line">
            <a:avLst/>
          </a:prstGeom>
          <a:ln w="762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 userDrawn="1"/>
        </p:nvSpPr>
        <p:spPr>
          <a:xfrm>
            <a:off x="609601" y="6289139"/>
            <a:ext cx="7768492" cy="362306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sz="1800" b="0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609600" y="3966955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0"/>
          </p:nvPr>
        </p:nvSpPr>
        <p:spPr>
          <a:xfrm>
            <a:off x="609600" y="5124150"/>
            <a:ext cx="5386917" cy="254949"/>
          </a:xfr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1"/>
          </p:nvPr>
        </p:nvSpPr>
        <p:spPr>
          <a:xfrm>
            <a:off x="609600" y="6289140"/>
            <a:ext cx="5386917" cy="254949"/>
          </a:xfrm>
        </p:spPr>
        <p:txBody>
          <a:bodyPr anchor="t">
            <a:noAutofit/>
          </a:bodyPr>
          <a:lstStyle>
            <a:lvl1pPr marL="0" indent="0">
              <a:buNone/>
              <a:defRPr sz="1600" b="0" i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dirty="0"/>
              <a:t>Click to edit Master text styles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E4D7341-00DB-42E4-8EC4-6A597AF604F4}"/>
              </a:ext>
            </a:extLst>
          </p:cNvPr>
          <p:cNvSpPr txBox="1"/>
          <p:nvPr userDrawn="1"/>
        </p:nvSpPr>
        <p:spPr>
          <a:xfrm>
            <a:off x="9231923" y="6359423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6531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cxnSp>
        <p:nvCxnSpPr>
          <p:cNvPr id="7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69F413B5-CAC7-4D38-8374-2D5C83362496}"/>
              </a:ext>
            </a:extLst>
          </p:cNvPr>
          <p:cNvSpPr txBox="1"/>
          <p:nvPr userDrawn="1"/>
        </p:nvSpPr>
        <p:spPr>
          <a:xfrm>
            <a:off x="6452902" y="5111496"/>
            <a:ext cx="2573217" cy="5318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F39C1EF6-6E25-45FC-B444-5B02D8636C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0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cxnSp>
        <p:nvCxnSpPr>
          <p:cNvPr id="13" name="Conector reto 12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6B4BA6BD-E94D-4BB5-9E61-00F43ABF28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55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cxnSp>
        <p:nvCxnSpPr>
          <p:cNvPr id="11" name="Straight Connector 3"/>
          <p:cNvCxnSpPr/>
          <p:nvPr userDrawn="1"/>
        </p:nvCxnSpPr>
        <p:spPr>
          <a:xfrm>
            <a:off x="609600" y="1480594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6"/>
                </a:gs>
                <a:gs pos="100000">
                  <a:srgbClr val="FFD13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"/>
          <p:cNvCxnSpPr/>
          <p:nvPr userDrawn="1"/>
        </p:nvCxnSpPr>
        <p:spPr>
          <a:xfrm>
            <a:off x="609600" y="1514235"/>
            <a:ext cx="10972800" cy="0"/>
          </a:xfrm>
          <a:prstGeom prst="line">
            <a:avLst/>
          </a:prstGeom>
          <a:ln w="38100">
            <a:gradFill flip="none" rotWithShape="1">
              <a:gsLst>
                <a:gs pos="0">
                  <a:srgbClr val="008000"/>
                </a:gs>
                <a:gs pos="100000">
                  <a:srgbClr val="93C900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 userDrawn="1"/>
        </p:nvCxnSpPr>
        <p:spPr>
          <a:xfrm>
            <a:off x="0" y="6807199"/>
            <a:ext cx="12192000" cy="0"/>
          </a:xfrm>
          <a:prstGeom prst="line">
            <a:avLst/>
          </a:prstGeom>
          <a:ln w="1016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Imagem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42646" cy="1242646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71302"/>
            <a:ext cx="1016000" cy="365125"/>
          </a:xfrm>
        </p:spPr>
        <p:txBody>
          <a:bodyPr/>
          <a:lstStyle/>
          <a:p>
            <a:fld id="{331DB57C-0CBF-3049-B4D4-DDB653D1F03D}" type="datetimeFigureOut">
              <a:rPr lang="en-US" smtClean="0"/>
              <a:t>11/26/2020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10564" y="6371302"/>
            <a:ext cx="46423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37866" y="6371302"/>
            <a:ext cx="750277" cy="365125"/>
          </a:xfrm>
        </p:spPr>
        <p:txBody>
          <a:bodyPr/>
          <a:lstStyle/>
          <a:p>
            <a:fld id="{C41A179C-9CFB-5A4D-8467-2F39C5D58140}" type="slidenum">
              <a:rPr lang="en-US" smtClean="0"/>
              <a:t>‹nº›</a:t>
            </a:fld>
            <a:endParaRPr lang="en-US" dirty="0"/>
          </a:p>
        </p:txBody>
      </p:sp>
      <p:pic>
        <p:nvPicPr>
          <p:cNvPr id="22" name="Imagem 2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32" t="-544" r="-4676" b="544"/>
          <a:stretch/>
        </p:blipFill>
        <p:spPr>
          <a:xfrm>
            <a:off x="10381436" y="6244807"/>
            <a:ext cx="1544516" cy="40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2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216EEE61-42BD-4000-BC87-CAF4EC7503A8}"/>
              </a:ext>
            </a:extLst>
          </p:cNvPr>
          <p:cNvSpPr/>
          <p:nvPr userDrawn="1"/>
        </p:nvSpPr>
        <p:spPr>
          <a:xfrm>
            <a:off x="1" y="-8793"/>
            <a:ext cx="5574322" cy="37279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2499AF4-0AC6-4FD9-8058-20636FB2028C}"/>
              </a:ext>
            </a:extLst>
          </p:cNvPr>
          <p:cNvSpPr/>
          <p:nvPr userDrawn="1"/>
        </p:nvSpPr>
        <p:spPr>
          <a:xfrm>
            <a:off x="3141786" y="5627076"/>
            <a:ext cx="5372100" cy="12309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3" name="Triângulo Retângulo 2">
            <a:extLst>
              <a:ext uri="{FF2B5EF4-FFF2-40B4-BE49-F238E27FC236}">
                <a16:creationId xmlns:a16="http://schemas.microsoft.com/office/drawing/2014/main" id="{44604364-F979-4C01-9203-7F0DDE030B0C}"/>
              </a:ext>
            </a:extLst>
          </p:cNvPr>
          <p:cNvSpPr/>
          <p:nvPr userDrawn="1"/>
        </p:nvSpPr>
        <p:spPr>
          <a:xfrm rot="5400000">
            <a:off x="7146678" y="-1915256"/>
            <a:ext cx="3130063" cy="69605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Triângulo Retângulo 7">
            <a:extLst>
              <a:ext uri="{FF2B5EF4-FFF2-40B4-BE49-F238E27FC236}">
                <a16:creationId xmlns:a16="http://schemas.microsoft.com/office/drawing/2014/main" id="{603C4B02-319D-4A7C-9C76-A819971EB76B}"/>
              </a:ext>
            </a:extLst>
          </p:cNvPr>
          <p:cNvSpPr/>
          <p:nvPr userDrawn="1"/>
        </p:nvSpPr>
        <p:spPr>
          <a:xfrm rot="5400000">
            <a:off x="1222130" y="2479432"/>
            <a:ext cx="3130063" cy="557432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Triângulo Retângulo 8">
            <a:extLst>
              <a:ext uri="{FF2B5EF4-FFF2-40B4-BE49-F238E27FC236}">
                <a16:creationId xmlns:a16="http://schemas.microsoft.com/office/drawing/2014/main" id="{B38BAD9C-39BB-4D6E-8542-802CAB04490C}"/>
              </a:ext>
            </a:extLst>
          </p:cNvPr>
          <p:cNvSpPr/>
          <p:nvPr userDrawn="1"/>
        </p:nvSpPr>
        <p:spPr>
          <a:xfrm rot="5400000">
            <a:off x="7779725" y="-1273418"/>
            <a:ext cx="3138856" cy="5685692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9FC51BAF-D269-44C4-8CA7-1927AB48BE92}"/>
              </a:ext>
            </a:extLst>
          </p:cNvPr>
          <p:cNvSpPr/>
          <p:nvPr userDrawn="1"/>
        </p:nvSpPr>
        <p:spPr>
          <a:xfrm>
            <a:off x="3774831" y="1752601"/>
            <a:ext cx="2731476" cy="1377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090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x-none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/>
              <a:t>Click to edit Master text styles</a:t>
            </a:r>
          </a:p>
          <a:p>
            <a:pPr lvl="1"/>
            <a:r>
              <a:rPr lang="x-none" dirty="0"/>
              <a:t>Second level</a:t>
            </a:r>
          </a:p>
          <a:p>
            <a:pPr lvl="2"/>
            <a:r>
              <a:rPr lang="x-none" dirty="0"/>
              <a:t>Third level</a:t>
            </a:r>
          </a:p>
          <a:p>
            <a:pPr lvl="3"/>
            <a:r>
              <a:rPr lang="x-none" dirty="0"/>
              <a:t>Fourth level</a:t>
            </a:r>
          </a:p>
          <a:p>
            <a:pPr lvl="4"/>
            <a:r>
              <a:rPr lang="x-non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246206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331DB57C-0CBF-3049-B4D4-DDB653D1F03D}" type="datetimeFigureOut">
              <a:rPr lang="en-US" smtClean="0"/>
              <a:pPr/>
              <a:t>11/26/2020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0564" y="6246206"/>
            <a:ext cx="59631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0851" y="6246206"/>
            <a:ext cx="7502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41A179C-9CFB-5A4D-8467-2F39C5D5814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14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489703"/>
            <a:ext cx="8641975" cy="1314550"/>
          </a:xfrm>
        </p:spPr>
        <p:txBody>
          <a:bodyPr>
            <a:normAutofit/>
          </a:bodyPr>
          <a:lstStyle/>
          <a:p>
            <a:r>
              <a:rPr lang="pt-BR" dirty="0" smtClean="0"/>
              <a:t>Secretaria de Previdência</a:t>
            </a:r>
            <a:br>
              <a:rPr lang="pt-BR" dirty="0" smtClean="0"/>
            </a:br>
            <a:r>
              <a:rPr lang="pt-BR" dirty="0" smtClean="0"/>
              <a:t>Subsecretaria </a:t>
            </a:r>
            <a:r>
              <a:rPr lang="pt-BR" dirty="0"/>
              <a:t>da Perícia Médica </a:t>
            </a:r>
            <a:r>
              <a:rPr lang="pt-BR" dirty="0" smtClean="0"/>
              <a:t>Federal</a:t>
            </a:r>
            <a:endParaRPr lang="pt-BR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609600" y="4090456"/>
            <a:ext cx="82356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Relatório de Agendamentos - Posição em 24 de novembro</a:t>
            </a: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275ª </a:t>
            </a:r>
            <a:r>
              <a:rPr lang="pt-BR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Reunião Ordinária do </a:t>
            </a:r>
            <a:r>
              <a:rPr lang="pt-BR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CNPS - 26 de novembro de 2020</a:t>
            </a:r>
            <a:endParaRPr lang="pt-BR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20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887239"/>
            <a:ext cx="10520127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ATENDIMENTOS PRESENCIAIS DA PERÍCIA MÉDICA FEDERAL</a:t>
            </a:r>
          </a:p>
          <a:p>
            <a:pPr algn="ctr"/>
            <a:r>
              <a:rPr lang="pt-BR" sz="3200" b="1" dirty="0" smtClean="0"/>
              <a:t>POSIÇÃO EM 24/11/2020</a:t>
            </a:r>
          </a:p>
          <a:p>
            <a:endParaRPr lang="pt-BR" dirty="0" smtClean="0"/>
          </a:p>
          <a:p>
            <a:endParaRPr lang="pt-BR" sz="2400" dirty="0"/>
          </a:p>
          <a:p>
            <a:r>
              <a:rPr lang="pt-BR" sz="2400" dirty="0" smtClean="0"/>
              <a:t>Total de unidades/APS com atendimento pericial - 438</a:t>
            </a:r>
          </a:p>
          <a:p>
            <a:endParaRPr lang="pt-BR" sz="2400" dirty="0"/>
          </a:p>
          <a:p>
            <a:r>
              <a:rPr lang="pt-BR" sz="2400" dirty="0" smtClean="0"/>
              <a:t>Total de peritos que realizaram atendimentos - 1.413</a:t>
            </a:r>
          </a:p>
          <a:p>
            <a:endParaRPr lang="pt-BR" sz="2400" dirty="0"/>
          </a:p>
          <a:p>
            <a:r>
              <a:rPr lang="pt-BR" sz="2400" dirty="0" smtClean="0"/>
              <a:t>Total de perícias realizadas - 13.004</a:t>
            </a:r>
          </a:p>
          <a:p>
            <a:endParaRPr lang="pt-BR" sz="2400" dirty="0"/>
          </a:p>
          <a:p>
            <a:r>
              <a:rPr lang="pt-BR" sz="2400" dirty="0" smtClean="0"/>
              <a:t>Total de agendamentos futuros (perícias a serem realizadas) - 205.264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59824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068309" y="348630"/>
            <a:ext cx="10520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TEMPO MÁXIMO DE ESPERA PARA AGENDAMENTO</a:t>
            </a:r>
          </a:p>
          <a:p>
            <a:pPr algn="ctr"/>
            <a:r>
              <a:rPr lang="pt-BR" sz="3200" b="1" dirty="0" smtClean="0"/>
              <a:t>POSIÇÃO EM 24/11/2020</a:t>
            </a:r>
            <a:endParaRPr lang="pt-BR" sz="24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937297"/>
              </p:ext>
            </p:extLst>
          </p:nvPr>
        </p:nvGraphicFramePr>
        <p:xfrm>
          <a:off x="1204111" y="1801642"/>
          <a:ext cx="10049346" cy="26184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136807175"/>
                    </a:ext>
                  </a:extLst>
                </a:gridCol>
                <a:gridCol w="1544100">
                  <a:extLst>
                    <a:ext uri="{9D8B030D-6E8A-4147-A177-3AD203B41FA5}">
                      <a16:colId xmlns:a16="http://schemas.microsoft.com/office/drawing/2014/main" val="2720713201"/>
                    </a:ext>
                  </a:extLst>
                </a:gridCol>
                <a:gridCol w="1544100">
                  <a:extLst>
                    <a:ext uri="{9D8B030D-6E8A-4147-A177-3AD203B41FA5}">
                      <a16:colId xmlns:a16="http://schemas.microsoft.com/office/drawing/2014/main" val="3786127824"/>
                    </a:ext>
                  </a:extLst>
                </a:gridCol>
                <a:gridCol w="2389146">
                  <a:extLst>
                    <a:ext uri="{9D8B030D-6E8A-4147-A177-3AD203B41FA5}">
                      <a16:colId xmlns:a16="http://schemas.microsoft.com/office/drawing/2014/main" val="935380783"/>
                    </a:ext>
                  </a:extLst>
                </a:gridCol>
              </a:tblGrid>
              <a:tr h="437217"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 smtClean="0">
                          <a:effectLst/>
                        </a:rPr>
                        <a:t>TEMPO MÁXIMO DE ESPERA</a:t>
                      </a:r>
                      <a:endParaRPr lang="pt-B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 smtClean="0">
                          <a:effectLst/>
                        </a:rPr>
                        <a:t>APS</a:t>
                      </a:r>
                      <a:endParaRPr lang="pt-B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 smtClean="0">
                          <a:effectLst/>
                        </a:rPr>
                        <a:t>%</a:t>
                      </a:r>
                      <a:endParaRPr lang="pt-B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800" u="none" strike="noStrike" dirty="0" smtClean="0">
                          <a:effectLst/>
                        </a:rPr>
                        <a:t>% ACUMULADO</a:t>
                      </a:r>
                      <a:endParaRPr lang="pt-BR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8891064"/>
                  </a:ext>
                </a:extLst>
              </a:tr>
              <a:tr h="417343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até 15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166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37,9%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>
                          <a:effectLst/>
                        </a:rPr>
                        <a:t>37,9%</a:t>
                      </a:r>
                      <a:endParaRPr lang="pt-BR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36712233"/>
                  </a:ext>
                </a:extLst>
              </a:tr>
              <a:tr h="397469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16 a 30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130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29,7%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67,6%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6602510"/>
                  </a:ext>
                </a:extLst>
              </a:tr>
              <a:tr h="397469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 dirty="0">
                          <a:effectLst/>
                        </a:rPr>
                        <a:t>31 a 45 dias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>
                          <a:effectLst/>
                        </a:rPr>
                        <a:t>92</a:t>
                      </a:r>
                      <a:endParaRPr lang="pt-BR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21,0%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88,6%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4570032"/>
                  </a:ext>
                </a:extLst>
              </a:tr>
              <a:tr h="397469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>
                          <a:effectLst/>
                        </a:rPr>
                        <a:t>46 a 60 dias</a:t>
                      </a:r>
                      <a:endParaRPr lang="pt-BR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>
                          <a:effectLst/>
                        </a:rPr>
                        <a:t>33</a:t>
                      </a:r>
                      <a:endParaRPr lang="pt-BR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7,5%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96,1%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300696"/>
                  </a:ext>
                </a:extLst>
              </a:tr>
              <a:tr h="397469">
                <a:tc>
                  <a:txBody>
                    <a:bodyPr/>
                    <a:lstStyle/>
                    <a:p>
                      <a:pPr algn="l" fontAlgn="b"/>
                      <a:r>
                        <a:rPr lang="pt-BR" sz="2800" u="none" strike="noStrike">
                          <a:effectLst/>
                        </a:rPr>
                        <a:t>61 dias ou mais</a:t>
                      </a:r>
                      <a:endParaRPr lang="pt-BR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>
                          <a:effectLst/>
                        </a:rPr>
                        <a:t>17</a:t>
                      </a:r>
                      <a:endParaRPr lang="pt-BR" sz="2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3,9%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800" u="none" strike="noStrike" dirty="0">
                          <a:effectLst/>
                        </a:rPr>
                        <a:t>100,0%</a:t>
                      </a:r>
                      <a:endParaRPr lang="pt-B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2572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387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7844</TotalTime>
  <Words>118</Words>
  <Application>Microsoft Office PowerPoint</Application>
  <PresentationFormat>Widescreen</PresentationFormat>
  <Paragraphs>44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Office Theme</vt:lpstr>
      <vt:lpstr>Secretaria de Previdência Subsecretaria da Perícia Médica Federal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Maria Franca e Leite Velloso - SPREV</cp:lastModifiedBy>
  <cp:revision>366</cp:revision>
  <cp:lastPrinted>2019-10-24T13:41:08Z</cp:lastPrinted>
  <dcterms:created xsi:type="dcterms:W3CDTF">2019-04-16T21:42:30Z</dcterms:created>
  <dcterms:modified xsi:type="dcterms:W3CDTF">2020-11-26T19:39:17Z</dcterms:modified>
</cp:coreProperties>
</file>